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notesMasterIdLst>
    <p:notesMasterId r:id="rId19"/>
  </p:notesMasterIdLst>
  <p:sldIdLst>
    <p:sldId id="267" r:id="rId4"/>
    <p:sldId id="269" r:id="rId5"/>
    <p:sldId id="273" r:id="rId6"/>
    <p:sldId id="262" r:id="rId7"/>
    <p:sldId id="266" r:id="rId8"/>
    <p:sldId id="279" r:id="rId9"/>
    <p:sldId id="275" r:id="rId10"/>
    <p:sldId id="263" r:id="rId11"/>
    <p:sldId id="264" r:id="rId12"/>
    <p:sldId id="271" r:id="rId13"/>
    <p:sldId id="276" r:id="rId14"/>
    <p:sldId id="272" r:id="rId15"/>
    <p:sldId id="282" r:id="rId16"/>
    <p:sldId id="281" r:id="rId17"/>
    <p:sldId id="27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990"/>
    <a:srgbClr val="00344D"/>
    <a:srgbClr val="01090F"/>
    <a:srgbClr val="001F4B"/>
    <a:srgbClr val="134A91"/>
    <a:srgbClr val="040836"/>
    <a:srgbClr val="001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E6A92-8B58-4210-9B04-C6C155CAFDEE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27410-98AF-49D8-8FE5-FA714037FE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499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927410-98AF-49D8-8FE5-FA714037FE4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185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123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231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0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A514E-DE75-4E5D-9EE0-BD85AFD1166B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810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496637-3BA4-4D66-87AE-21ADD7A09605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84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7A77-36E9-4D9F-987E-2BB878491EB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227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7EAB7-38C7-4FC8-AC56-0290916B16C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115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4BA7E-7082-47BF-9C26-CBD2FE3C457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91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2BEC3-8D88-4BBD-9DEE-E4EFE8DAC18F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5451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6E1F11-4BBE-4484-9F51-3932916FC6C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29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0EAEC-D5FE-4B4F-BEE5-E96B76C4F0B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10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908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92104E-B341-4766-87EE-79688B7DA374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0504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3483CF-1F71-4C70-8943-B2384A7155C3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16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3852-AF0E-456D-BAE3-7D480089C03E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49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448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39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021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090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2769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32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3900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4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152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4061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32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707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311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407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34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16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C6B1F-343D-46E8-BAAD-12402EBE6DD7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C1674-6180-4F8C-B49D-6DAA8427CD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4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5D19C-4FB2-4504-B69A-240B23FCB15A}" type="datetime1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C5A96-DC0D-4E6A-83CA-5C70681D8DD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22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12.04.2023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45DC7-0B29-4916-9456-7CC5FAEA03B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0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5" Type="http://schemas.openxmlformats.org/officeDocument/2006/relationships/hyperlink" Target="http://www.alphafish.ru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4A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5">
            <a:extLst>
              <a:ext uri="{FF2B5EF4-FFF2-40B4-BE49-F238E27FC236}">
                <a16:creationId xmlns:a16="http://schemas.microsoft.com/office/drawing/2014/main" id="{08977C02-71C6-4546-8755-CF98F47FE6A9}"/>
              </a:ext>
            </a:extLst>
          </p:cNvPr>
          <p:cNvSpPr/>
          <p:nvPr/>
        </p:nvSpPr>
        <p:spPr>
          <a:xfrm>
            <a:off x="1" y="-23856"/>
            <a:ext cx="12191999" cy="6858000"/>
          </a:xfrm>
          <a:prstGeom prst="rect">
            <a:avLst/>
          </a:prstGeom>
          <a:gradFill flip="none" rotWithShape="1">
            <a:gsLst>
              <a:gs pos="52000">
                <a:schemeClr val="accent1">
                  <a:lumMod val="40000"/>
                  <a:lumOff val="60000"/>
                </a:schemeClr>
              </a:gs>
              <a:gs pos="88000">
                <a:srgbClr val="0070C0"/>
              </a:gs>
              <a:gs pos="97000">
                <a:schemeClr val="accent5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1A2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50EB0DF-175B-4098-B2D4-DFC3A61816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327" y="2541543"/>
            <a:ext cx="6315112" cy="4247037"/>
          </a:xfrm>
          <a:prstGeom prst="rect">
            <a:avLst/>
          </a:prstGeom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644" b="19763"/>
          <a:stretch/>
        </p:blipFill>
        <p:spPr>
          <a:xfrm>
            <a:off x="6191481" y="83559"/>
            <a:ext cx="5896958" cy="2925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2594" y="3190504"/>
            <a:ext cx="6510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НАУЧНО -ПРОИЗВОДСТВЕННЫЙ ЦЕНТР КОРМОВЫХ ТЕХНОЛОГИЙ » Дмитровский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г.о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, </a:t>
            </a:r>
            <a:r>
              <a:rPr 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Моск.обл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4" t="7831" r="21620" b="33593"/>
          <a:stretch/>
        </p:blipFill>
        <p:spPr>
          <a:xfrm>
            <a:off x="101600" y="2323708"/>
            <a:ext cx="5597579" cy="44625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74" y="530280"/>
            <a:ext cx="5819473" cy="1319083"/>
          </a:xfrm>
          <a:prstGeom prst="rect">
            <a:avLst/>
          </a:prstGeom>
          <a:effectLst>
            <a:glow rad="127000">
              <a:sysClr val="window" lastClr="FFFFFF"/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5876888" y="5525502"/>
            <a:ext cx="5912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КОРМА ДЛЯ АКВАКУЛЬТУРЫ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671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4" b="24708"/>
          <a:stretch/>
        </p:blipFill>
        <p:spPr>
          <a:xfrm>
            <a:off x="567631" y="3842238"/>
            <a:ext cx="6901228" cy="280779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1856" y="225344"/>
            <a:ext cx="654396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spc="103" dirty="0" smtClean="0">
                <a:solidFill>
                  <a:srgbClr val="0070C0"/>
                </a:solidFill>
                <a:latin typeface="PT Sans" pitchFamily="34" charset="-52"/>
              </a:rPr>
              <a:t>АССОРТИМЕНТ:</a:t>
            </a:r>
            <a:endParaRPr lang="ru-RU" sz="2500" b="1" spc="103" dirty="0">
              <a:solidFill>
                <a:srgbClr val="0070C0"/>
              </a:solidFill>
              <a:latin typeface="PT Sans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8677298" y="324357"/>
            <a:ext cx="2742337" cy="6228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7631" y="563938"/>
            <a:ext cx="71336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Корм  </a:t>
            </a:r>
            <a:r>
              <a:rPr lang="en-US" sz="4000" b="1" dirty="0" err="1" smtClean="0">
                <a:solidFill>
                  <a:srgbClr val="002060"/>
                </a:solidFill>
              </a:rPr>
              <a:t>AlphaFish</a:t>
            </a:r>
            <a:r>
              <a:rPr lang="en-US" sz="4000" b="1" dirty="0" smtClean="0">
                <a:solidFill>
                  <a:srgbClr val="002060"/>
                </a:solidFill>
              </a:rPr>
              <a:t>®</a:t>
            </a:r>
            <a:r>
              <a:rPr lang="ru-RU" sz="4000" b="1" dirty="0" smtClean="0">
                <a:solidFill>
                  <a:srgbClr val="002060"/>
                </a:solidFill>
              </a:rPr>
              <a:t>:</a:t>
            </a:r>
          </a:p>
          <a:p>
            <a:r>
              <a:rPr lang="ru-RU" sz="2400" dirty="0" smtClean="0">
                <a:solidFill>
                  <a:srgbClr val="323E48"/>
                </a:solidFill>
              </a:rPr>
              <a:t>1. Высокобелковый для молоди </a:t>
            </a:r>
          </a:p>
          <a:p>
            <a:r>
              <a:rPr lang="ru-RU" sz="2400" dirty="0">
                <a:solidFill>
                  <a:srgbClr val="323E48"/>
                </a:solidFill>
              </a:rPr>
              <a:t>2</a:t>
            </a:r>
            <a:r>
              <a:rPr lang="ru-RU" sz="2400" dirty="0" smtClean="0">
                <a:solidFill>
                  <a:srgbClr val="323E48"/>
                </a:solidFill>
              </a:rPr>
              <a:t>. Продукционный  </a:t>
            </a:r>
            <a:endParaRPr lang="ru-RU" sz="2400" dirty="0">
              <a:solidFill>
                <a:srgbClr val="323E48"/>
              </a:solidFill>
            </a:endParaRPr>
          </a:p>
          <a:p>
            <a:r>
              <a:rPr lang="ru-RU" sz="2400" b="1" dirty="0" smtClean="0">
                <a:solidFill>
                  <a:srgbClr val="323E48"/>
                </a:solidFill>
              </a:rPr>
              <a:t>Для:</a:t>
            </a:r>
            <a:endParaRPr lang="ru-RU" sz="2400" dirty="0" smtClean="0">
              <a:solidFill>
                <a:srgbClr val="323E48"/>
              </a:solidFill>
            </a:endParaRPr>
          </a:p>
          <a:p>
            <a:r>
              <a:rPr lang="ru-RU" sz="2400" dirty="0">
                <a:solidFill>
                  <a:srgbClr val="323E48"/>
                </a:solidFill>
              </a:rPr>
              <a:t>1</a:t>
            </a:r>
            <a:r>
              <a:rPr lang="ru-RU" sz="2400" dirty="0" smtClean="0">
                <a:solidFill>
                  <a:srgbClr val="323E48"/>
                </a:solidFill>
              </a:rPr>
              <a:t>. Лососевых</a:t>
            </a:r>
          </a:p>
          <a:p>
            <a:r>
              <a:rPr lang="ru-RU" sz="2400" dirty="0">
                <a:solidFill>
                  <a:srgbClr val="323E48"/>
                </a:solidFill>
              </a:rPr>
              <a:t>2</a:t>
            </a:r>
            <a:r>
              <a:rPr lang="ru-RU" sz="2400" dirty="0" smtClean="0">
                <a:solidFill>
                  <a:srgbClr val="323E48"/>
                </a:solidFill>
              </a:rPr>
              <a:t>. Осетровых</a:t>
            </a:r>
          </a:p>
          <a:p>
            <a:endParaRPr lang="ru-RU" b="1" dirty="0">
              <a:solidFill>
                <a:srgbClr val="323E48"/>
              </a:solidFill>
            </a:endParaRPr>
          </a:p>
          <a:p>
            <a:r>
              <a:rPr lang="ru-RU" sz="2400" dirty="0" smtClean="0">
                <a:solidFill>
                  <a:srgbClr val="323E48"/>
                </a:solidFill>
              </a:rPr>
              <a:t>В </a:t>
            </a:r>
            <a:r>
              <a:rPr lang="ru-RU" sz="2400" dirty="0">
                <a:solidFill>
                  <a:srgbClr val="323E48"/>
                </a:solidFill>
              </a:rPr>
              <a:t>разработке </a:t>
            </a:r>
            <a:r>
              <a:rPr lang="ru-RU" sz="2400" dirty="0" smtClean="0">
                <a:solidFill>
                  <a:srgbClr val="323E48"/>
                </a:solidFill>
              </a:rPr>
              <a:t>:  лечебно-профилактические</a:t>
            </a:r>
            <a:endParaRPr lang="ru-RU" sz="2400" dirty="0">
              <a:solidFill>
                <a:srgbClr val="323E48"/>
              </a:solidFill>
            </a:endParaRPr>
          </a:p>
          <a:p>
            <a:endParaRPr lang="ru-RU" dirty="0" smtClean="0">
              <a:solidFill>
                <a:srgbClr val="323E48"/>
              </a:solidFill>
            </a:endParaRPr>
          </a:p>
          <a:p>
            <a:endParaRPr lang="ru-RU" dirty="0" smtClean="0">
              <a:solidFill>
                <a:srgbClr val="323E48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75327" y="1013987"/>
            <a:ext cx="27044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323E48"/>
                </a:solidFill>
              </a:rPr>
              <a:t>Размер гранул :</a:t>
            </a:r>
          </a:p>
          <a:p>
            <a:r>
              <a:rPr lang="ru-RU" sz="2000" dirty="0" smtClean="0">
                <a:solidFill>
                  <a:srgbClr val="323E48"/>
                </a:solidFill>
              </a:rPr>
              <a:t>2,5 мм</a:t>
            </a:r>
          </a:p>
          <a:p>
            <a:r>
              <a:rPr lang="ru-RU" sz="2000" dirty="0" smtClean="0">
                <a:solidFill>
                  <a:srgbClr val="323E48"/>
                </a:solidFill>
              </a:rPr>
              <a:t>3,5 мм</a:t>
            </a:r>
          </a:p>
          <a:p>
            <a:r>
              <a:rPr lang="ru-RU" sz="2000" dirty="0" smtClean="0">
                <a:solidFill>
                  <a:srgbClr val="323E48"/>
                </a:solidFill>
              </a:rPr>
              <a:t>5 мм</a:t>
            </a:r>
          </a:p>
          <a:p>
            <a:r>
              <a:rPr lang="ru-RU" sz="2000" dirty="0" smtClean="0">
                <a:solidFill>
                  <a:srgbClr val="323E48"/>
                </a:solidFill>
              </a:rPr>
              <a:t>7 мм</a:t>
            </a:r>
          </a:p>
          <a:p>
            <a:r>
              <a:rPr lang="ru-RU" sz="2000" dirty="0" smtClean="0">
                <a:solidFill>
                  <a:srgbClr val="323E48"/>
                </a:solidFill>
              </a:rPr>
              <a:t>9 мм</a:t>
            </a:r>
          </a:p>
          <a:p>
            <a:endParaRPr lang="ru-RU" dirty="0">
              <a:solidFill>
                <a:srgbClr val="323E48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9" b="24674"/>
          <a:stretch/>
        </p:blipFill>
        <p:spPr>
          <a:xfrm rot="15247688">
            <a:off x="7840393" y="5010498"/>
            <a:ext cx="2069010" cy="18518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9" b="24674"/>
          <a:stretch/>
        </p:blipFill>
        <p:spPr>
          <a:xfrm rot="20369808">
            <a:off x="7854423" y="2810253"/>
            <a:ext cx="2629377" cy="23534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9" b="24674"/>
          <a:stretch/>
        </p:blipFill>
        <p:spPr>
          <a:xfrm rot="3736310">
            <a:off x="9551420" y="4511657"/>
            <a:ext cx="2224771" cy="19913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9" b="24674"/>
          <a:stretch/>
        </p:blipFill>
        <p:spPr>
          <a:xfrm rot="7627861">
            <a:off x="9939244" y="3076935"/>
            <a:ext cx="1746867" cy="15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26094"/>
            <a:ext cx="10515600" cy="9508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ВВОДНЫЕ ДАННЫЕ ТЕСТИРОВАНИЯ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464" y="1432433"/>
            <a:ext cx="7559224" cy="244462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Поголовье:</a:t>
            </a:r>
          </a:p>
          <a:p>
            <a:pPr lvl="1"/>
            <a:r>
              <a:rPr lang="ru-RU" dirty="0" smtClean="0"/>
              <a:t>Форель Радужная, малек/пеструшка, размер 5 см;</a:t>
            </a:r>
          </a:p>
          <a:p>
            <a:pPr lvl="1"/>
            <a:r>
              <a:rPr lang="ru-RU" dirty="0" smtClean="0"/>
              <a:t>Форель Радужная, малек/</a:t>
            </a:r>
            <a:r>
              <a:rPr lang="ru-RU" dirty="0" err="1" smtClean="0"/>
              <a:t>смолт</a:t>
            </a:r>
            <a:r>
              <a:rPr lang="ru-RU" dirty="0" smtClean="0"/>
              <a:t>  размер 14 см</a:t>
            </a:r>
            <a:r>
              <a:rPr lang="ru-RU" dirty="0"/>
              <a:t>;</a:t>
            </a:r>
            <a:endParaRPr lang="ru-RU" dirty="0" smtClean="0"/>
          </a:p>
          <a:p>
            <a:r>
              <a:rPr lang="ru-RU" dirty="0" smtClean="0">
                <a:solidFill>
                  <a:srgbClr val="0070C0"/>
                </a:solidFill>
              </a:rPr>
              <a:t>Содержание:</a:t>
            </a:r>
          </a:p>
          <a:p>
            <a:pPr lvl="1"/>
            <a:r>
              <a:rPr lang="ru-RU" dirty="0" smtClean="0"/>
              <a:t>УЗВ прямого типа, с подменой до 10%;  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ООО НПЦКТ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3198" r="16647" b="18339"/>
          <a:stretch/>
        </p:blipFill>
        <p:spPr>
          <a:xfrm>
            <a:off x="10131647" y="98533"/>
            <a:ext cx="1967980" cy="1055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418" y="3633330"/>
            <a:ext cx="114351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Корма и кормление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prstClr val="black"/>
                </a:solidFill>
                <a:latin typeface="Calibri" panose="020F0502020204030204"/>
              </a:rPr>
              <a:t>AlphaFish</a:t>
            </a:r>
            <a:r>
              <a:rPr lang="en-US" sz="24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Calibri" panose="020F0502020204030204"/>
              </a:rPr>
              <a:t>О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птимальный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форель 56/16 – рост и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развитие гранула   2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мм; </a:t>
            </a:r>
          </a:p>
          <a:p>
            <a:pPr lvl="1"/>
            <a:r>
              <a:rPr lang="en-US" sz="2400" dirty="0" err="1">
                <a:solidFill>
                  <a:prstClr val="black"/>
                </a:solidFill>
              </a:rPr>
              <a:t>AlphaFish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libri" panose="020F0502020204030204"/>
              </a:rPr>
              <a:t>О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птимальный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форель 49/19 – рост и набор массы 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гранула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мм;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Содержание Свежей Рыбы 17%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3750" t="33168" r="21750" b="11056"/>
          <a:stretch/>
        </p:blipFill>
        <p:spPr>
          <a:xfrm>
            <a:off x="8276554" y="1154036"/>
            <a:ext cx="3823073" cy="22008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1661" t="28118" b="27900"/>
          <a:stretch/>
        </p:blipFill>
        <p:spPr>
          <a:xfrm rot="10800000">
            <a:off x="8227826" y="4873752"/>
            <a:ext cx="3752552" cy="18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177" y="230188"/>
            <a:ext cx="10515600" cy="805307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Результаты Тестирования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176" y="1658310"/>
            <a:ext cx="9494632" cy="5063165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/>
              <a:t>ОСНОВНЫЕ ВЫВОДЫ </a:t>
            </a:r>
          </a:p>
          <a:p>
            <a:pPr marL="0" indent="0">
              <a:buNone/>
            </a:pPr>
            <a:r>
              <a:rPr lang="ru-RU" dirty="0"/>
              <a:t>1. И</a:t>
            </a:r>
            <a:r>
              <a:rPr lang="ru-RU" dirty="0" smtClean="0"/>
              <a:t>сследования </a:t>
            </a:r>
            <a:r>
              <a:rPr lang="ru-RU" dirty="0"/>
              <a:t>опытных кормов производства ООО «</a:t>
            </a:r>
            <a:r>
              <a:rPr lang="ru-RU" dirty="0" smtClean="0"/>
              <a:t>НПЦКТ»: Статистически </a:t>
            </a:r>
            <a:r>
              <a:rPr lang="ru-RU" dirty="0"/>
              <a:t>достоверно показали высокие продукционные свойства и пригодность данных рецептур для промышленного производства и кормления форели (</a:t>
            </a:r>
            <a:r>
              <a:rPr lang="ru-RU" i="1" dirty="0" err="1"/>
              <a:t>Oncorhynchus</a:t>
            </a:r>
            <a:r>
              <a:rPr lang="ru-RU" i="1" dirty="0"/>
              <a:t> </a:t>
            </a:r>
            <a:r>
              <a:rPr lang="ru-RU" i="1" dirty="0" err="1"/>
              <a:t>mykiss</a:t>
            </a:r>
            <a:r>
              <a:rPr lang="ru-RU" dirty="0"/>
              <a:t>); </a:t>
            </a:r>
          </a:p>
          <a:p>
            <a:pPr marL="0" indent="0">
              <a:buNone/>
            </a:pPr>
            <a:r>
              <a:rPr lang="ru-RU" dirty="0" smtClean="0"/>
              <a:t>2. Корм </a:t>
            </a:r>
            <a:r>
              <a:rPr lang="ru-RU" dirty="0"/>
              <a:t>размерностью </a:t>
            </a:r>
            <a:r>
              <a:rPr lang="ru-RU" dirty="0" smtClean="0"/>
              <a:t>2</a:t>
            </a:r>
            <a:r>
              <a:rPr lang="ru-RU" dirty="0"/>
              <a:t> </a:t>
            </a:r>
            <a:r>
              <a:rPr lang="ru-RU" dirty="0" smtClean="0"/>
              <a:t>мм </a:t>
            </a:r>
            <a:r>
              <a:rPr lang="ru-RU" dirty="0"/>
              <a:t>продемонстрировал </a:t>
            </a:r>
            <a:r>
              <a:rPr lang="ru-RU" dirty="0" smtClean="0"/>
              <a:t>высокие </a:t>
            </a:r>
            <a:r>
              <a:rPr lang="ru-RU" dirty="0"/>
              <a:t>показатели роста молоди форели, </a:t>
            </a:r>
            <a:r>
              <a:rPr lang="ru-RU" dirty="0" smtClean="0"/>
              <a:t>отсутствие </a:t>
            </a:r>
            <a:r>
              <a:rPr lang="ru-RU" dirty="0" err="1" smtClean="0"/>
              <a:t>паталогий</a:t>
            </a:r>
            <a:r>
              <a:rPr lang="ru-RU" dirty="0" smtClean="0"/>
              <a:t> и нарушений, </a:t>
            </a:r>
            <a:r>
              <a:rPr lang="ru-RU" dirty="0"/>
              <a:t>что указывает на оптимальное содержание </a:t>
            </a:r>
            <a:r>
              <a:rPr lang="ru-RU" dirty="0" smtClean="0"/>
              <a:t>микронутриентов </a:t>
            </a:r>
            <a:r>
              <a:rPr lang="ru-RU" dirty="0"/>
              <a:t>и сбалансированность </a:t>
            </a:r>
            <a:r>
              <a:rPr lang="ru-RU" dirty="0" smtClean="0"/>
              <a:t>состава</a:t>
            </a:r>
            <a:r>
              <a:rPr lang="ru-RU" dirty="0"/>
              <a:t>. </a:t>
            </a:r>
            <a:r>
              <a:rPr lang="ru-RU" dirty="0" smtClean="0"/>
              <a:t>Кормовой </a:t>
            </a:r>
            <a:r>
              <a:rPr lang="ru-RU" dirty="0"/>
              <a:t>коэффициент </a:t>
            </a:r>
            <a:r>
              <a:rPr lang="ru-RU" dirty="0" smtClean="0"/>
              <a:t>составил </a:t>
            </a:r>
            <a:r>
              <a:rPr lang="ru-RU" dirty="0"/>
              <a:t>0,95, что соответствует лучшим российским и мировым аналогам выростных кормов. </a:t>
            </a:r>
            <a:r>
              <a:rPr lang="ru-RU" dirty="0" smtClean="0"/>
              <a:t>Рекомендовать данный корм для </a:t>
            </a:r>
            <a:r>
              <a:rPr lang="ru-RU" dirty="0"/>
              <a:t>кормления молоди форели весом от 2 до 25 </a:t>
            </a:r>
            <a:r>
              <a:rPr lang="ru-RU" dirty="0" smtClean="0"/>
              <a:t>г, в условиях </a:t>
            </a:r>
            <a:r>
              <a:rPr lang="ru-RU" dirty="0"/>
              <a:t>промышленного </a:t>
            </a:r>
            <a:r>
              <a:rPr lang="ru-RU" dirty="0" smtClean="0"/>
              <a:t>выращивания. </a:t>
            </a:r>
          </a:p>
          <a:p>
            <a:pPr marL="0" indent="0">
              <a:buNone/>
            </a:pPr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Корм 4 </a:t>
            </a:r>
            <a:r>
              <a:rPr lang="ru-RU" dirty="0"/>
              <a:t>мм </a:t>
            </a:r>
            <a:r>
              <a:rPr lang="ru-RU" dirty="0" smtClean="0"/>
              <a:t>показал </a:t>
            </a:r>
            <a:r>
              <a:rPr lang="ru-RU" dirty="0"/>
              <a:t>высокие значения скорости роста и </a:t>
            </a:r>
            <a:r>
              <a:rPr lang="ru-RU" dirty="0" smtClean="0"/>
              <a:t>значение кормового коэффициента составило 1,15-1,2.</a:t>
            </a:r>
            <a:r>
              <a:rPr lang="ru-RU" dirty="0"/>
              <a:t> </a:t>
            </a:r>
            <a:r>
              <a:rPr lang="ru-RU" dirty="0" smtClean="0"/>
              <a:t>Рекомендовать данный корм для </a:t>
            </a:r>
            <a:r>
              <a:rPr lang="ru-RU" dirty="0"/>
              <a:t>кормления молоди форели весом от 30 до 250 </a:t>
            </a:r>
            <a:r>
              <a:rPr lang="ru-RU" dirty="0" smtClean="0"/>
              <a:t>г. </a:t>
            </a:r>
          </a:p>
          <a:p>
            <a:r>
              <a:rPr lang="ru-RU" dirty="0" smtClean="0"/>
              <a:t> Данные рецепты позволяют сформировать </a:t>
            </a:r>
            <a:r>
              <a:rPr lang="ru-RU" dirty="0"/>
              <a:t>линейку продукционных кормов, обеспечивающих полный цикл выращивания товарной рыбы.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3801" y="3740"/>
            <a:ext cx="2115423" cy="2800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7300546" y="230188"/>
            <a:ext cx="2339571" cy="6228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809" y="2578401"/>
            <a:ext cx="1773936" cy="41430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9176" y="837451"/>
            <a:ext cx="6968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Narrow" panose="020B0606020202030204" pitchFamily="34" charset="0"/>
              </a:rPr>
              <a:t>МОСКОВСКИЙ ГОСУДАРСТВЕННЫЙ УНИВЕРСИТЕТ ТЕХНОЛОГИЙ И УПРАВЛЕНИЯ им. К.Г. Разумовского </a:t>
            </a:r>
            <a:r>
              <a:rPr lang="ru-RU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,     Центр «АКВАКУЛЬТУРА»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182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21856" y="225344"/>
            <a:ext cx="843012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spc="103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СОЮЗ ПРОИЗВОДСТВА И ПОТРЕБИТЕЛЯ</a:t>
            </a:r>
            <a:endParaRPr lang="ru-RU" sz="2500" b="1" spc="103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 pitchFamily="34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8443741" y="152463"/>
            <a:ext cx="2742337" cy="6228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7631" y="765008"/>
            <a:ext cx="713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323E48"/>
              </a:solidFill>
            </a:endParaRPr>
          </a:p>
          <a:p>
            <a:endParaRPr lang="ru-RU" dirty="0">
              <a:solidFill>
                <a:srgbClr val="323E4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336" y="702398"/>
            <a:ext cx="11526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Рынку нужны корма которые востребованы рыбоводами, имеют признание от практиков и гарантируют эффективное и правильное кормление рыб.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Завод всегда открыт к общению и контактам с профессионалами, готов к сотрудничеству.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10800" r="33456"/>
          <a:stretch/>
        </p:blipFill>
        <p:spPr>
          <a:xfrm>
            <a:off x="402336" y="2389158"/>
            <a:ext cx="4937760" cy="4456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r="18550"/>
          <a:stretch/>
        </p:blipFill>
        <p:spPr>
          <a:xfrm>
            <a:off x="5499747" y="2389157"/>
            <a:ext cx="6428742" cy="445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8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3174025" y="580293"/>
            <a:ext cx="2734406" cy="101368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25" y="0"/>
            <a:ext cx="4255560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9082453" y="178551"/>
            <a:ext cx="2949329" cy="8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62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5">
            <a:extLst>
              <a:ext uri="{FF2B5EF4-FFF2-40B4-BE49-F238E27FC236}">
                <a16:creationId xmlns:a16="http://schemas.microsoft.com/office/drawing/2014/main" id="{08977C02-71C6-4546-8755-CF98F47FE6A9}"/>
              </a:ext>
            </a:extLst>
          </p:cNvPr>
          <p:cNvSpPr/>
          <p:nvPr/>
        </p:nvSpPr>
        <p:spPr>
          <a:xfrm>
            <a:off x="1" y="0"/>
            <a:ext cx="397163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tint val="66000"/>
                  <a:satMod val="160000"/>
                </a:schemeClr>
              </a:gs>
              <a:gs pos="50000">
                <a:schemeClr val="accent5">
                  <a:lumMod val="50000"/>
                  <a:tint val="44500"/>
                  <a:satMod val="160000"/>
                </a:schemeClr>
              </a:gs>
              <a:gs pos="100000">
                <a:schemeClr val="accent5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1A29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0703" y="98311"/>
            <a:ext cx="4653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103" dirty="0">
                <a:solidFill>
                  <a:srgbClr val="002060"/>
                </a:solidFill>
                <a:latin typeface="Arial Narrow" panose="020B0606020202030204" pitchFamily="34" charset="0"/>
              </a:rPr>
              <a:t>КОНТАКТЫ </a:t>
            </a:r>
            <a:r>
              <a:rPr lang="en-US" sz="3200" b="1" spc="103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                           </a:t>
            </a:r>
            <a:r>
              <a:rPr lang="ru-RU" sz="3200" b="1" spc="103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ООО «НПЦКТ»</a:t>
            </a:r>
            <a:endParaRPr lang="ru-RU" sz="3200" b="1" spc="103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28490" r="-197" b="13494"/>
          <a:stretch/>
        </p:blipFill>
        <p:spPr>
          <a:xfrm>
            <a:off x="9215661" y="1984686"/>
            <a:ext cx="2891225" cy="6374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302" y="5397855"/>
            <a:ext cx="43214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323E48"/>
                </a:solidFill>
              </a:rPr>
              <a:t>Адрес производства: </a:t>
            </a:r>
            <a:r>
              <a:rPr lang="ru-RU" dirty="0">
                <a:solidFill>
                  <a:srgbClr val="323E48"/>
                </a:solidFill>
              </a:rPr>
              <a:t>141862, Россия, Московская обл., Дмитровский р-н, Дмитровский городской округ, д. </a:t>
            </a:r>
            <a:r>
              <a:rPr lang="ru-RU" dirty="0" err="1">
                <a:solidFill>
                  <a:srgbClr val="323E48"/>
                </a:solidFill>
              </a:rPr>
              <a:t>Селевкино</a:t>
            </a:r>
            <a:r>
              <a:rPr lang="ru-RU" dirty="0">
                <a:solidFill>
                  <a:srgbClr val="323E48"/>
                </a:solidFill>
              </a:rPr>
              <a:t>, дом 201. </a:t>
            </a:r>
          </a:p>
          <a:p>
            <a:pPr algn="just"/>
            <a:r>
              <a:rPr lang="ru-RU" dirty="0">
                <a:solidFill>
                  <a:srgbClr val="323E48"/>
                </a:solidFill>
              </a:rPr>
              <a:t> </a:t>
            </a:r>
          </a:p>
        </p:txBody>
      </p:sp>
      <p:pic>
        <p:nvPicPr>
          <p:cNvPr id="9" name="Picture 3" descr="Map&#10;&#10;Description automatically generated">
            <a:extLst>
              <a:ext uri="{FF2B5EF4-FFF2-40B4-BE49-F238E27FC236}">
                <a16:creationId xmlns:a16="http://schemas.microsoft.com/office/drawing/2014/main" id="{162169CA-FE4D-4B61-891E-4172D1CE36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61" y="1145312"/>
            <a:ext cx="4917547" cy="4007494"/>
          </a:xfrm>
          <a:prstGeom prst="rect">
            <a:avLst/>
          </a:prstGeom>
        </p:spPr>
      </p:pic>
      <p:pic>
        <p:nvPicPr>
          <p:cNvPr id="10" name="Picture 5" descr="Icon&#10;&#10;Description automatically generated">
            <a:extLst>
              <a:ext uri="{FF2B5EF4-FFF2-40B4-BE49-F238E27FC236}">
                <a16:creationId xmlns:a16="http://schemas.microsoft.com/office/drawing/2014/main" id="{1D3E5BCA-001D-427E-AC7D-015AD88F9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54" y="1848570"/>
            <a:ext cx="287918" cy="4731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552123" y="5260222"/>
            <a:ext cx="45547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323E48"/>
                </a:solidFill>
              </a:rPr>
              <a:t>Контакты: </a:t>
            </a:r>
          </a:p>
          <a:p>
            <a:pPr algn="r"/>
            <a:r>
              <a:rPr lang="ru-RU" b="1" dirty="0">
                <a:solidFill>
                  <a:srgbClr val="323E48"/>
                </a:solidFill>
              </a:rPr>
              <a:t>Телефон производства: </a:t>
            </a:r>
            <a:r>
              <a:rPr lang="ru-RU" dirty="0">
                <a:solidFill>
                  <a:srgbClr val="323E48"/>
                </a:solidFill>
              </a:rPr>
              <a:t>8 (495)198-05-59</a:t>
            </a:r>
          </a:p>
          <a:p>
            <a:pPr algn="r"/>
            <a:r>
              <a:rPr lang="ru-RU" b="1" dirty="0">
                <a:solidFill>
                  <a:srgbClr val="323E48"/>
                </a:solidFill>
              </a:rPr>
              <a:t>Сайт: </a:t>
            </a:r>
            <a:r>
              <a:rPr lang="en-US" sz="2400" dirty="0" smtClean="0">
                <a:solidFill>
                  <a:srgbClr val="323E48"/>
                </a:solidFill>
                <a:hlinkClick r:id="rId5"/>
              </a:rPr>
              <a:t>www.alphafish.ru</a:t>
            </a:r>
            <a:endParaRPr lang="ru-RU" sz="2400" dirty="0">
              <a:solidFill>
                <a:srgbClr val="323E48"/>
              </a:solidFill>
            </a:endParaRPr>
          </a:p>
          <a:p>
            <a:pPr algn="r"/>
            <a:r>
              <a:rPr lang="ru-RU" b="1" dirty="0">
                <a:solidFill>
                  <a:srgbClr val="323E48"/>
                </a:solidFill>
              </a:rPr>
              <a:t>Почта: </a:t>
            </a:r>
            <a:r>
              <a:rPr lang="en-US" dirty="0" smtClean="0">
                <a:solidFill>
                  <a:srgbClr val="104990"/>
                </a:solidFill>
              </a:rPr>
              <a:t>info@alphafish.ru</a:t>
            </a:r>
            <a:endParaRPr lang="en-US" dirty="0">
              <a:solidFill>
                <a:srgbClr val="104990"/>
              </a:solidFill>
            </a:endParaRPr>
          </a:p>
          <a:p>
            <a:pPr algn="r"/>
            <a:endParaRPr lang="en-US" b="1" dirty="0">
              <a:solidFill>
                <a:srgbClr val="323E48"/>
              </a:solidFill>
            </a:endParaRPr>
          </a:p>
          <a:p>
            <a:pPr algn="r"/>
            <a:endParaRPr lang="ru-RU" dirty="0">
              <a:solidFill>
                <a:srgbClr val="323E48"/>
              </a:solidFill>
            </a:endParaRPr>
          </a:p>
          <a:p>
            <a:pPr algn="r"/>
            <a:r>
              <a:rPr lang="ru-RU" dirty="0">
                <a:solidFill>
                  <a:srgbClr val="323E48"/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74523" r="84497" b="20943"/>
          <a:stretch/>
        </p:blipFill>
        <p:spPr>
          <a:xfrm>
            <a:off x="6997527" y="5397855"/>
            <a:ext cx="1109192" cy="1013321"/>
          </a:xfrm>
          <a:prstGeom prst="rect">
            <a:avLst/>
          </a:prstGeom>
        </p:spPr>
      </p:pic>
      <p:pic>
        <p:nvPicPr>
          <p:cNvPr id="13" name="Picture 5" descr="Icon&#10;&#10;Description automatically generated">
            <a:extLst>
              <a:ext uri="{FF2B5EF4-FFF2-40B4-BE49-F238E27FC236}">
                <a16:creationId xmlns:a16="http://schemas.microsoft.com/office/drawing/2014/main" id="{1D3E5BCA-001D-427E-AC7D-015AD88F96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6" y="5480418"/>
            <a:ext cx="538754" cy="885289"/>
          </a:xfrm>
          <a:prstGeom prst="rect">
            <a:avLst/>
          </a:prstGeom>
        </p:spPr>
      </p:pic>
      <p:pic>
        <p:nvPicPr>
          <p:cNvPr id="1026" name="Picture 2" descr="https://kmsperm.ru/upload/iblock/e8d/e8dea355d8d9aaa596c62017a0d2d77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475" y="225344"/>
            <a:ext cx="2051392" cy="150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233" y="313003"/>
            <a:ext cx="3448346" cy="49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0"/>
            <a:ext cx="11925300" cy="65436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4357" y="70199"/>
            <a:ext cx="5294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spc="103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PT Sans" pitchFamily="34" charset="-52"/>
              </a:rPr>
              <a:t>«НАУЧНО-ПРОИЗВОДСТВЕННЫЙ </a:t>
            </a:r>
            <a:r>
              <a:rPr lang="ru-RU" sz="2000" b="1" spc="103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PT Sans" pitchFamily="34" charset="-52"/>
              </a:rPr>
              <a:t>ЦЕНТР КОРМОВЫХ ТЕХНОЛОГИЙ</a:t>
            </a:r>
            <a:r>
              <a:rPr lang="ru-RU" sz="2000" b="1" spc="103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PT Sans" pitchFamily="34" charset="-52"/>
              </a:rPr>
              <a:t>»</a:t>
            </a:r>
            <a:endParaRPr lang="ru-RU" b="1" spc="103" dirty="0">
              <a:ln w="19050">
                <a:solidFill>
                  <a:schemeClr val="tx1"/>
                </a:solidFill>
              </a:ln>
              <a:solidFill>
                <a:schemeClr val="bg1"/>
              </a:solidFill>
              <a:latin typeface="PT Sans" pitchFamily="34" charset="-5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103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itchFamily="34" charset="-52"/>
                <a:ea typeface="+mn-ea"/>
                <a:cs typeface="+mn-cs"/>
              </a:rPr>
              <a:t> </a:t>
            </a:r>
          </a:p>
          <a:p>
            <a:pPr lvl="0">
              <a:defRPr/>
            </a:pPr>
            <a:endParaRPr lang="ru-RU" b="1" spc="103" dirty="0" smtClean="0">
              <a:solidFill>
                <a:schemeClr val="bg1"/>
              </a:solidFill>
              <a:latin typeface="PT Sans" pitchFamily="34" charset="-52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103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239998" y="70199"/>
            <a:ext cx="3208855" cy="85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9920" y="4428660"/>
            <a:ext cx="11467168" cy="2185214"/>
          </a:xfrm>
          <a:prstGeom prst="rect">
            <a:avLst/>
          </a:prstGeom>
          <a:noFill/>
          <a:ln>
            <a:solidFill>
              <a:srgbClr val="01090F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800" b="1" spc="103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endParaRPr lang="ru-RU" sz="2800" b="1" spc="103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defRPr/>
            </a:pPr>
            <a:r>
              <a:rPr lang="ru-RU" sz="5400" b="1" dirty="0" smtClean="0">
                <a:ln w="34925">
                  <a:solidFill>
                    <a:srgbClr val="01090F"/>
                  </a:solidFill>
                  <a:prstDash val="solid"/>
                </a:ln>
                <a:solidFill>
                  <a:schemeClr val="bg1"/>
                </a:solidFill>
              </a:rPr>
              <a:t>Натуральность</a:t>
            </a:r>
            <a:r>
              <a:rPr lang="ru-RU" sz="5400" b="1" dirty="0">
                <a:ln w="34925">
                  <a:solidFill>
                    <a:srgbClr val="01090F"/>
                  </a:solidFill>
                  <a:prstDash val="solid"/>
                </a:ln>
                <a:solidFill>
                  <a:schemeClr val="bg1"/>
                </a:solidFill>
              </a:rPr>
              <a:t>, </a:t>
            </a:r>
            <a:r>
              <a:rPr lang="ru-RU" sz="5400" b="1" dirty="0" smtClean="0">
                <a:ln w="34925">
                  <a:solidFill>
                    <a:srgbClr val="01090F"/>
                  </a:solidFill>
                  <a:prstDash val="solid"/>
                </a:ln>
                <a:solidFill>
                  <a:schemeClr val="bg1"/>
                </a:solidFill>
              </a:rPr>
              <a:t>физиологическое соответствие кормов</a:t>
            </a:r>
            <a:endParaRPr lang="ru-RU" sz="2800" b="1" dirty="0">
              <a:ln w="34925">
                <a:solidFill>
                  <a:srgbClr val="01090F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8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5"/>
          <a:stretch/>
        </p:blipFill>
        <p:spPr>
          <a:xfrm>
            <a:off x="0" y="82099"/>
            <a:ext cx="8557516" cy="6426292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3469" y="334435"/>
            <a:ext cx="6893208" cy="84727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КОРМА В АКВАКУЛЬТУРЕ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66675" y="1244503"/>
            <a:ext cx="8027458" cy="3689447"/>
          </a:xfrm>
        </p:spPr>
        <p:txBody>
          <a:bodyPr>
            <a:noAutofit/>
          </a:bodyPr>
          <a:lstStyle/>
          <a:p>
            <a:endParaRPr lang="ru-RU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Аквакультуры требует развития кормовой базы и технологии кормопроизводства</a:t>
            </a:r>
          </a:p>
          <a:p>
            <a:pPr marL="0" indent="0">
              <a:buNone/>
            </a:pPr>
            <a:endParaRPr lang="ru-RU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8610599" y="1498294"/>
            <a:ext cx="3522133" cy="4952947"/>
          </a:xfrm>
          <a:solidFill>
            <a:srgbClr val="C55A11"/>
          </a:solidFill>
        </p:spPr>
        <p:txBody>
          <a:bodyPr>
            <a:normAutofit fontScale="77500" lnSpcReduction="20000"/>
          </a:bodyPr>
          <a:lstStyle/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В  2022 году  в России обеспеченность аквакультуры кормами отечественного производства -18%!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Обеспеченность производства кормов высоко-белковым  отечественным сырьем – 60% и менее!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Рост производства кормов требует скорейшего развития сырьевой базы и технологии кормопроизводства!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278758" y="717550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3198" r="16647" b="18339"/>
          <a:stretch/>
        </p:blipFill>
        <p:spPr>
          <a:xfrm>
            <a:off x="8630707" y="-190831"/>
            <a:ext cx="2986288" cy="16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2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592" t="20777" r="257" b="37079"/>
          <a:stretch/>
        </p:blipFill>
        <p:spPr>
          <a:xfrm>
            <a:off x="8346990" y="304801"/>
            <a:ext cx="3760546" cy="3103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990" y="3437263"/>
            <a:ext cx="3760546" cy="33392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1643" y="47304"/>
            <a:ext cx="10515600" cy="793014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         </a:t>
            </a:r>
            <a:r>
              <a:rPr lang="ru-RU" sz="3600" b="1" dirty="0" smtClean="0"/>
              <a:t>- </a:t>
            </a:r>
            <a:r>
              <a:rPr lang="ru-RU" sz="3600" b="1" dirty="0" smtClean="0">
                <a:ln w="0"/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НОВЕЙШИЙ</a:t>
            </a:r>
            <a:r>
              <a:rPr lang="ru-RU" sz="3600" dirty="0" smtClean="0">
                <a:ln w="0"/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ru-RU" sz="3600" b="1" dirty="0" smtClean="0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ЗАВОД КОРМОВ  </a:t>
            </a:r>
            <a:endParaRPr lang="ru-RU" sz="3600" b="1" dirty="0"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270" y="925418"/>
            <a:ext cx="7691152" cy="5739787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latin typeface="+mj-lt"/>
              </a:rPr>
              <a:t>Проект  и Оборудование - </a:t>
            </a:r>
            <a:r>
              <a:rPr lang="en-US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BUHLER AG </a:t>
            </a:r>
            <a:r>
              <a:rPr lang="ru-RU" b="1" dirty="0" smtClean="0">
                <a:latin typeface="+mj-lt"/>
              </a:rPr>
              <a:t>(Швейцария) – лидер в отрасли - заводы </a:t>
            </a:r>
            <a:r>
              <a:rPr lang="ru-RU" b="1" dirty="0">
                <a:latin typeface="+mj-lt"/>
              </a:rPr>
              <a:t>полного цикла </a:t>
            </a:r>
            <a:r>
              <a:rPr lang="ru-RU" b="1" dirty="0" smtClean="0">
                <a:latin typeface="+mj-lt"/>
              </a:rPr>
              <a:t>производства экструзионных кормов.</a:t>
            </a:r>
          </a:p>
          <a:p>
            <a:r>
              <a:rPr lang="ru-RU" b="1" dirty="0" smtClean="0">
                <a:latin typeface="+mj-lt"/>
              </a:rPr>
              <a:t>Прогрессивное оборудование и технологии обработки сырья позволяет гарантировать постоянство свойств и качества корма.</a:t>
            </a:r>
          </a:p>
          <a:p>
            <a:r>
              <a:rPr lang="ru-RU" b="1" dirty="0" smtClean="0">
                <a:latin typeface="+mj-lt"/>
              </a:rPr>
              <a:t>Полная автоматизация всего производства от приема сырья, приготовления сухой смеси, экструзии, сушки до формулирования рецепта – обязательные и современные требования к производству корма.</a:t>
            </a:r>
          </a:p>
          <a:p>
            <a:r>
              <a:rPr lang="ru-RU" b="1" dirty="0" smtClean="0">
                <a:latin typeface="+mj-lt"/>
              </a:rPr>
              <a:t> Подбор и входной отбор сырья в собственной лаборатории – основа успеха.</a:t>
            </a:r>
          </a:p>
          <a:p>
            <a:r>
              <a:rPr lang="ru-RU" b="1" dirty="0" smtClean="0">
                <a:latin typeface="+mj-lt"/>
              </a:rPr>
              <a:t>Использование широкой базы свежих, непеработанных ингредиентов -  кормовая безопасность и физиологическая адекватность продукции. </a:t>
            </a:r>
          </a:p>
          <a:p>
            <a:endParaRPr lang="ru-RU" b="1" dirty="0" smtClean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176270" y="132404"/>
            <a:ext cx="2339571" cy="6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4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r="27439"/>
          <a:stretch/>
        </p:blipFill>
        <p:spPr>
          <a:xfrm>
            <a:off x="6589833" y="1878429"/>
            <a:ext cx="2518997" cy="19940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5000"/>
                    </a14:imgEffect>
                  </a14:imgLayer>
                </a14:imgProps>
              </a:ext>
            </a:extLst>
          </a:blip>
          <a:srcRect l="13165"/>
          <a:stretch/>
        </p:blipFill>
        <p:spPr>
          <a:xfrm>
            <a:off x="6589833" y="3996773"/>
            <a:ext cx="3613010" cy="2727920"/>
          </a:xfrm>
          <a:prstGeom prst="rect">
            <a:avLst/>
          </a:prstGeom>
        </p:spPr>
      </p:pic>
      <p:sp>
        <p:nvSpPr>
          <p:cNvPr id="12" name="Прямоугольник 15">
            <a:extLst>
              <a:ext uri="{FF2B5EF4-FFF2-40B4-BE49-F238E27FC236}">
                <a16:creationId xmlns:a16="http://schemas.microsoft.com/office/drawing/2014/main" id="{08977C02-71C6-4546-8755-CF98F47FE6A9}"/>
              </a:ext>
            </a:extLst>
          </p:cNvPr>
          <p:cNvSpPr/>
          <p:nvPr/>
        </p:nvSpPr>
        <p:spPr>
          <a:xfrm>
            <a:off x="1" y="0"/>
            <a:ext cx="397163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  <a:tint val="66000"/>
                  <a:satMod val="160000"/>
                </a:schemeClr>
              </a:gs>
              <a:gs pos="50000">
                <a:schemeClr val="accent5">
                  <a:lumMod val="50000"/>
                  <a:tint val="44500"/>
                  <a:satMod val="160000"/>
                </a:schemeClr>
              </a:gs>
              <a:gs pos="100000">
                <a:schemeClr val="accent5">
                  <a:lumMod val="50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C1A29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5008" y="62154"/>
            <a:ext cx="7058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103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ВОЗМОЖНОСТИ ПРОИЗВОДСТВА</a:t>
            </a:r>
            <a:endParaRPr kumimoji="0" lang="ru-RU" sz="3600" b="1" i="0" u="none" strike="noStrike" kern="1200" cap="none" spc="103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7164" y="832762"/>
            <a:ext cx="697518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ОБОРУДОВАНИЕ И ТЕХНОЛОГИЯ </a:t>
            </a:r>
            <a:r>
              <a:rPr kumimoji="0" lang="ru-RU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-    </a:t>
            </a:r>
            <a:r>
              <a:rPr kumimoji="0" lang="ru-RU" sz="4000" b="1" i="0" u="none" strike="noStrike" kern="1200" normalizeH="0" baseline="0" noProof="0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Arial" panose="020B0604020202020204" pitchFamily="34" charset="0"/>
              </a:rPr>
              <a:t>BUHLER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ДВУХШНЕКОВЫЙ ЭКСТРУДЕР</a:t>
            </a: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ВАКУУМНАЯ РЕГУЛИРОВКА ПЛОТНОСТИ ГРАНУЛЫ</a:t>
            </a:r>
            <a:r>
              <a:rPr kumimoji="0" lang="ru-RU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ПОЛНОСТЬЮ АВТОМАТИЗИРОВАННОЕ</a:t>
            </a:r>
            <a:r>
              <a:rPr kumimoji="0" lang="ru-RU" i="0" u="none" strike="noStrike" kern="1200" normalizeH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ПРОИЗВОДСТВО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ШИРОКИЕ ВОЗМОЖНОСТИ МАКРО И МИКРОДОЗИРОВАНИЯ</a:t>
            </a: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ТЕХНОЛОГИЯ ФРЕШ-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ИСПОЛЬЗОВАНИЕ ДО 30%  СВЕЖЕГО БЕЛКОВОГО СЫРЬЯ ( СВЕЖЕЗАМОРОЖЕННАЯ РЫБА)</a:t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ДВОЙНОЙ ПОМОЛ СУХИХ КОМПОНЕНТОВ И КОНТРОЛЬ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КАЧЕСТВА СМЕСИ</a:t>
            </a: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АТТЕСТОВАННАЯ ЛАБОРАТОРИЯ И СТРОГИЙ КОНТРОЛЬ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ВХОДНОГО СЫРЬЯ +  ОТК ВСЕЙ ПРОДУКЦИИ</a:t>
            </a: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i="0" u="none" strike="noStrike" kern="1200" normalizeH="0" baseline="0" noProof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РАБОТА ПО СИСТЕМЕ   ПИЩЕВОЙ БЕЗОПАСНОСТИ </a:t>
            </a:r>
            <a:r>
              <a:rPr kumimoji="0" lang="ru-RU" i="0" u="none" strike="noStrike" kern="1200" normalizeH="0" baseline="0" noProof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</a:rPr>
              <a:t> FSSC22000.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8664799" y="85670"/>
            <a:ext cx="2742337" cy="7470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71"/>
          <a:stretch/>
        </p:blipFill>
        <p:spPr>
          <a:xfrm>
            <a:off x="10292502" y="3979597"/>
            <a:ext cx="1770189" cy="2745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97"/>
          <a:stretch/>
        </p:blipFill>
        <p:spPr>
          <a:xfrm>
            <a:off x="9180576" y="1852033"/>
            <a:ext cx="2918302" cy="204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0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3151" y="207056"/>
            <a:ext cx="5961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500" b="1" spc="103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" pitchFamily="34" charset="-52"/>
              </a:rPr>
              <a:t>СЕРДЦЕ</a:t>
            </a:r>
            <a:r>
              <a:rPr kumimoji="0" lang="ru-RU" sz="2500" b="1" u="none" strike="noStrike" kern="1200" cap="none" spc="103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 pitchFamily="34" charset="-52"/>
              </a:rPr>
              <a:t> ПРОИЗВОДСТВА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103" normalizeH="0" baseline="0" noProof="0" dirty="0" err="1" smtClean="0">
                <a:ln>
                  <a:noFill/>
                </a:ln>
                <a:solidFill>
                  <a:srgbClr val="001F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 pitchFamily="34" charset="-52"/>
                <a:ea typeface="+mn-ea"/>
                <a:cs typeface="+mn-cs"/>
              </a:rPr>
              <a:t>Двухшнековый</a:t>
            </a:r>
            <a:r>
              <a:rPr kumimoji="0" lang="ru-RU" sz="2800" b="1" i="0" u="none" strike="noStrike" kern="1200" cap="none" spc="103" normalizeH="0" baseline="0" noProof="0" dirty="0" smtClean="0">
                <a:ln>
                  <a:noFill/>
                </a:ln>
                <a:solidFill>
                  <a:srgbClr val="001F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 pitchFamily="34" charset="-52"/>
                <a:ea typeface="+mn-ea"/>
                <a:cs typeface="+mn-cs"/>
              </a:rPr>
              <a:t> Экструдер</a:t>
            </a:r>
            <a:endParaRPr kumimoji="0" lang="ru-RU" sz="2800" b="1" i="0" u="none" strike="noStrike" kern="1200" cap="none" spc="103" normalizeH="0" baseline="0" noProof="0" dirty="0">
              <a:ln>
                <a:noFill/>
              </a:ln>
              <a:solidFill>
                <a:srgbClr val="001F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T Sans" pitchFamily="34" charset="-52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152" y="1171517"/>
            <a:ext cx="5579595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Высокие показатели давления, качества перемешивания и </a:t>
            </a:r>
            <a:r>
              <a:rPr lang="ru-RU" sz="20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экспандирования</a:t>
            </a:r>
            <a:endParaRPr lang="ru-RU" sz="2000" b="1" dirty="0" smtClean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Сокращение</a:t>
            </a: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 периода высоко температурной обработки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Использование тяжелых, вязких рецептурных смесей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Ввод влажного</a:t>
            </a: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 и более жирного сырья</a:t>
            </a:r>
            <a:endParaRPr kumimoji="0" lang="ru-RU" sz="2000" b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Вакуумная регулировка плотности гранулы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</a:rPr>
              <a:t>Полностью автоматизированный процесс контроля </a:t>
            </a:r>
            <a:r>
              <a:rPr lang="ru-RU" sz="20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экструзии</a:t>
            </a:r>
            <a:endParaRPr kumimoji="0" lang="ru-RU" sz="2000" b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Технология </a:t>
            </a:r>
            <a:r>
              <a:rPr kumimoji="0" lang="ru-RU" sz="2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Фреш</a:t>
            </a: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- использование до 30% свежего </a:t>
            </a:r>
            <a:r>
              <a:rPr kumimoji="0" lang="ru-RU" sz="2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белково</a:t>
            </a: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содержащего</a:t>
            </a: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ru-RU" sz="20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сырья (рыба, мясо моллюска, креветка,</a:t>
            </a:r>
            <a:r>
              <a:rPr kumimoji="0" lang="ru-RU" sz="2000" b="1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краб)</a:t>
            </a:r>
            <a:endParaRPr kumimoji="0" lang="ru-RU" sz="2000" b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000" b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7372682" y="160338"/>
            <a:ext cx="2742337" cy="6228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" r="8230"/>
          <a:stretch/>
        </p:blipFill>
        <p:spPr>
          <a:xfrm>
            <a:off x="5652747" y="808254"/>
            <a:ext cx="6409944" cy="4476750"/>
          </a:xfrm>
          <a:prstGeom prst="rect">
            <a:avLst/>
          </a:prstGeom>
        </p:spPr>
      </p:pic>
      <p:sp>
        <p:nvSpPr>
          <p:cNvPr id="5" name="AutoShape 2" descr="buhler-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652747" y="5612052"/>
            <a:ext cx="6409943" cy="646331"/>
          </a:xfrm>
          <a:prstGeom prst="rect">
            <a:avLst/>
          </a:prstGeom>
          <a:solidFill>
            <a:srgbClr val="00344D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ahnschrift" panose="020B0502040204020203" pitchFamily="34" charset="0"/>
              </a:rPr>
              <a:t>Twin-Screw Extruder</a:t>
            </a:r>
          </a:p>
          <a:p>
            <a:r>
              <a:rPr lang="en-US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PolyTwin</a:t>
            </a:r>
            <a:r>
              <a:rPr lang="ru-RU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TM</a:t>
            </a:r>
            <a:endParaRPr lang="ru-RU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224" y="5609682"/>
            <a:ext cx="2237466" cy="678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575" y="5609682"/>
            <a:ext cx="5497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Двухшнековая экструзия меняет стандарты технологии экструдирования и состав рецепта.</a:t>
            </a:r>
          </a:p>
          <a:p>
            <a:r>
              <a:rPr lang="ru-RU" i="1" dirty="0" smtClean="0"/>
              <a:t>Позволяет получать более  сложные корма, сохраняя полезные свойства сырья.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79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197711"/>
            <a:ext cx="7272213" cy="11402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ru-RU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Концепия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повышения Натуральности кормления  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34382" y="685800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841" y="1125224"/>
            <a:ext cx="6188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>
          <a:xfrm>
            <a:off x="0" y="1794034"/>
            <a:ext cx="5691782" cy="3508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82" y="1794034"/>
            <a:ext cx="6500218" cy="35822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7391400" y="241740"/>
            <a:ext cx="4241529" cy="11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9" b="24674"/>
          <a:stretch/>
        </p:blipFill>
        <p:spPr>
          <a:xfrm rot="3736310">
            <a:off x="9336052" y="4209638"/>
            <a:ext cx="2701175" cy="24177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6533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 ПРЕИМУЩЕСТВА  ТЕХНОЛОГИИ  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395730" y="230188"/>
            <a:ext cx="3393195" cy="622816"/>
            <a:chOff x="4395730" y="230188"/>
            <a:chExt cx="3393195" cy="62281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395730" y="230188"/>
              <a:ext cx="3393195" cy="6228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588"/>
            <a:stretch/>
          </p:blipFill>
          <p:spPr>
            <a:xfrm>
              <a:off x="4926214" y="230188"/>
              <a:ext cx="2339571" cy="622815"/>
            </a:xfrm>
            <a:prstGeom prst="rect">
              <a:avLst/>
            </a:prstGeom>
          </p:spPr>
        </p:pic>
      </p:grp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30507" y="1825625"/>
            <a:ext cx="11468558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/>
              </a:rPr>
              <a:t>Эффективные корма требуют наличия современных технологий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и широкой  </a:t>
            </a:r>
            <a:r>
              <a:rPr lang="ru-RU" dirty="0">
                <a:solidFill>
                  <a:schemeClr val="bg1"/>
                </a:solidFill>
                <a:latin typeface="Calibri" panose="020F0502020204030204"/>
              </a:rPr>
              <a:t>сырьевой базы.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latin typeface="Calibri" panose="020F0502020204030204"/>
              </a:rPr>
              <a:t>Двухшнековая технология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экструзии – </a:t>
            </a:r>
            <a:r>
              <a:rPr lang="ru-RU" dirty="0">
                <a:solidFill>
                  <a:schemeClr val="bg1"/>
                </a:solidFill>
                <a:latin typeface="Calibri" panose="020F0502020204030204"/>
              </a:rPr>
              <a:t>позволяет работать с трудными, но высокопитательными рецептами, с введением сырых НАТУРАЛЬНЫХ ингредиентов до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30% </a:t>
            </a:r>
            <a:r>
              <a:rPr lang="ru-RU" dirty="0">
                <a:solidFill>
                  <a:schemeClr val="bg1"/>
                </a:solidFill>
                <a:latin typeface="Calibri" panose="020F0502020204030204"/>
              </a:rPr>
              <a:t>– </a:t>
            </a:r>
            <a:r>
              <a:rPr lang="ru-RU" dirty="0" err="1" smtClean="0">
                <a:solidFill>
                  <a:schemeClr val="bg1"/>
                </a:solidFill>
                <a:latin typeface="Calibri" panose="020F0502020204030204"/>
              </a:rPr>
              <a:t>Фреш</a:t>
            </a: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-Технология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( 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/>
              </a:rPr>
              <a:t>Fresh-Fish</a:t>
            </a:r>
            <a:r>
              <a:rPr lang="en-US" dirty="0" smtClean="0">
                <a:solidFill>
                  <a:schemeClr val="bg1"/>
                </a:solidFill>
                <a:latin typeface="Calibri" panose="020F0502020204030204"/>
              </a:rPr>
              <a:t>)</a:t>
            </a:r>
            <a:endParaRPr lang="ru-RU" dirty="0" smtClean="0">
              <a:solidFill>
                <a:schemeClr val="bg1"/>
              </a:solidFill>
              <a:latin typeface="Calibri" panose="020F0502020204030204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Использование свежего «живого» сырья, расширяет </a:t>
            </a:r>
            <a:r>
              <a:rPr lang="ru-RU" dirty="0">
                <a:solidFill>
                  <a:schemeClr val="bg1"/>
                </a:solidFill>
                <a:latin typeface="Calibri" panose="020F0502020204030204"/>
              </a:rPr>
              <a:t>доступность кормовой базы увеличивая кормовые и органолептические показатели кормов – обеспечивая </a:t>
            </a: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натуральность, </a:t>
            </a:r>
            <a:r>
              <a:rPr lang="ru-RU" dirty="0" err="1" smtClean="0">
                <a:solidFill>
                  <a:schemeClr val="bg1"/>
                </a:solidFill>
                <a:latin typeface="Calibri" panose="020F0502020204030204"/>
              </a:rPr>
              <a:t>физиологичность</a:t>
            </a: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  </a:t>
            </a:r>
            <a:r>
              <a:rPr lang="ru-RU" dirty="0">
                <a:solidFill>
                  <a:schemeClr val="bg1"/>
                </a:solidFill>
                <a:latin typeface="Calibri" panose="020F0502020204030204"/>
              </a:rPr>
              <a:t>и  биобезопасность кормления</a:t>
            </a:r>
            <a:r>
              <a:rPr lang="ru-RU" dirty="0" smtClean="0">
                <a:solidFill>
                  <a:schemeClr val="bg1"/>
                </a:solidFill>
                <a:latin typeface="Calibri" panose="020F0502020204030204"/>
              </a:rPr>
              <a:t>.</a:t>
            </a:r>
          </a:p>
          <a:p>
            <a:endParaRPr lang="ru-RU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232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3090" r="1813" b="6268"/>
          <a:stretch/>
        </p:blipFill>
        <p:spPr>
          <a:xfrm>
            <a:off x="6391308" y="3276796"/>
            <a:ext cx="5800692" cy="332158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765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ПРЕИМУЩЕСТВА КОРМА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2002095"/>
            <a:ext cx="11458576" cy="4596287"/>
          </a:xfrm>
        </p:spPr>
        <p:txBody>
          <a:bodyPr>
            <a:normAutofit fontScale="92500" lnSpcReduction="20000"/>
          </a:bodyPr>
          <a:lstStyle/>
          <a:p>
            <a:r>
              <a:rPr lang="ru-RU" sz="3000" dirty="0" smtClean="0">
                <a:solidFill>
                  <a:schemeClr val="bg1"/>
                </a:solidFill>
              </a:rPr>
              <a:t>Концепция Натуральности </a:t>
            </a:r>
            <a:endParaRPr lang="en-US" sz="3000" dirty="0" smtClean="0">
              <a:solidFill>
                <a:schemeClr val="bg1"/>
              </a:solidFill>
            </a:endParaRPr>
          </a:p>
          <a:p>
            <a:r>
              <a:rPr lang="ru-RU" sz="3000" dirty="0" smtClean="0">
                <a:solidFill>
                  <a:schemeClr val="bg1"/>
                </a:solidFill>
              </a:rPr>
              <a:t>Корм , разработан в соответствии с концепцией максимальной Натуральности   </a:t>
            </a:r>
          </a:p>
          <a:p>
            <a:r>
              <a:rPr lang="ru-RU" sz="3000" dirty="0" smtClean="0">
                <a:solidFill>
                  <a:schemeClr val="bg1"/>
                </a:solidFill>
              </a:rPr>
              <a:t> Произведен технологии </a:t>
            </a:r>
            <a:r>
              <a:rPr lang="ru-RU" sz="3000" dirty="0" err="1" smtClean="0">
                <a:solidFill>
                  <a:schemeClr val="bg1"/>
                </a:solidFill>
              </a:rPr>
              <a:t>Фреш</a:t>
            </a:r>
            <a:r>
              <a:rPr lang="ru-RU" sz="3000" dirty="0" smtClean="0">
                <a:solidFill>
                  <a:schemeClr val="bg1"/>
                </a:solidFill>
              </a:rPr>
              <a:t>-Фиш  и                                                                                           имеет лучшие питательные свойства за счет натуральности белкового сырья и добавок </a:t>
            </a:r>
            <a:endParaRPr lang="ru-RU" sz="3000" dirty="0">
              <a:solidFill>
                <a:schemeClr val="bg1"/>
              </a:solidFill>
            </a:endParaRPr>
          </a:p>
          <a:p>
            <a:r>
              <a:rPr lang="ru-RU" sz="3000" dirty="0" smtClean="0">
                <a:solidFill>
                  <a:schemeClr val="bg1"/>
                </a:solidFill>
              </a:rPr>
              <a:t>Лучше усваивается  и соответствует физиологии рыбы </a:t>
            </a:r>
          </a:p>
          <a:p>
            <a:r>
              <a:rPr lang="ru-RU" sz="3000" dirty="0" smtClean="0">
                <a:solidFill>
                  <a:schemeClr val="bg1"/>
                </a:solidFill>
              </a:rPr>
              <a:t>Отличные результаты по относительной скорости роста ( УСК)                 и кормовому коэффициенту  ( КК)</a:t>
            </a:r>
          </a:p>
          <a:p>
            <a:r>
              <a:rPr lang="ru-RU" sz="3000" dirty="0" smtClean="0">
                <a:solidFill>
                  <a:schemeClr val="bg1"/>
                </a:solidFill>
              </a:rPr>
              <a:t>Повышает естественный иммунитет рыбы </a:t>
            </a:r>
          </a:p>
          <a:p>
            <a:r>
              <a:rPr lang="ru-RU" sz="3000" dirty="0" smtClean="0">
                <a:solidFill>
                  <a:schemeClr val="bg1"/>
                </a:solidFill>
              </a:rPr>
              <a:t>Великолепные  товарные  и  вкусовые качества рыбы</a:t>
            </a:r>
          </a:p>
          <a:p>
            <a:r>
              <a:rPr lang="ru-RU" sz="3000" b="1" dirty="0" smtClean="0">
                <a:solidFill>
                  <a:schemeClr val="bg1"/>
                </a:solidFill>
              </a:rPr>
              <a:t>Повышение экономических </a:t>
            </a:r>
            <a:r>
              <a:rPr lang="ru-RU" sz="3000" b="1" dirty="0" err="1" smtClean="0">
                <a:solidFill>
                  <a:schemeClr val="bg1"/>
                </a:solidFill>
              </a:rPr>
              <a:t>показалей</a:t>
            </a:r>
            <a:r>
              <a:rPr lang="ru-RU" sz="3000" b="1" dirty="0" smtClean="0">
                <a:solidFill>
                  <a:schemeClr val="bg1"/>
                </a:solidFill>
              </a:rPr>
              <a:t>  для рыбоводных хозяйств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8"/>
          <a:stretch/>
        </p:blipFill>
        <p:spPr>
          <a:xfrm>
            <a:off x="4926214" y="230188"/>
            <a:ext cx="2339571" cy="622815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397564" y="53716"/>
            <a:ext cx="3393195" cy="622816"/>
            <a:chOff x="4395730" y="230188"/>
            <a:chExt cx="3393195" cy="62281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395730" y="230188"/>
              <a:ext cx="3393195" cy="6228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588"/>
            <a:stretch/>
          </p:blipFill>
          <p:spPr>
            <a:xfrm>
              <a:off x="4926214" y="230188"/>
              <a:ext cx="2339571" cy="622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64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806</Words>
  <Application>Microsoft Office PowerPoint</Application>
  <PresentationFormat>Широкоэкранный</PresentationFormat>
  <Paragraphs>116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</vt:lpstr>
      <vt:lpstr>Arial Black</vt:lpstr>
      <vt:lpstr>Arial Narrow</vt:lpstr>
      <vt:lpstr>Bahnschrift</vt:lpstr>
      <vt:lpstr>Calibri</vt:lpstr>
      <vt:lpstr>Calibri Light</vt:lpstr>
      <vt:lpstr>PT Sans</vt:lpstr>
      <vt:lpstr>Tahoma</vt:lpstr>
      <vt:lpstr>Wingdings</vt:lpstr>
      <vt:lpstr>Тема Office</vt:lpstr>
      <vt:lpstr>2_Тема Office</vt:lpstr>
      <vt:lpstr>3_Тема Office</vt:lpstr>
      <vt:lpstr>Презентация PowerPoint</vt:lpstr>
      <vt:lpstr>Презентация PowerPoint</vt:lpstr>
      <vt:lpstr>КОРМА В АКВАКУЛЬТУРЕ</vt:lpstr>
      <vt:lpstr>         - НОВЕЙШИЙ ЗАВОД КОРМОВ  </vt:lpstr>
      <vt:lpstr>Презентация PowerPoint</vt:lpstr>
      <vt:lpstr>Презентация PowerPoint</vt:lpstr>
      <vt:lpstr>Концепия повышения Натуральности кормления  </vt:lpstr>
      <vt:lpstr> ПРЕИМУЩЕСТВА  ТЕХНОЛОГИИ  </vt:lpstr>
      <vt:lpstr>ПРЕИМУЩЕСТВА КОРМА</vt:lpstr>
      <vt:lpstr>Презентация PowerPoint</vt:lpstr>
      <vt:lpstr>ВВОДНЫЕ ДАННЫЕ ТЕСТИРОВАНИЯ</vt:lpstr>
      <vt:lpstr>Результаты Тестирования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Арустамов Олег Владимирович</dc:creator>
  <cp:lastModifiedBy>Потураев Сергей Владимирович</cp:lastModifiedBy>
  <cp:revision>108</cp:revision>
  <dcterms:created xsi:type="dcterms:W3CDTF">2023-06-13T13:56:54Z</dcterms:created>
  <dcterms:modified xsi:type="dcterms:W3CDTF">2023-10-23T16:33:59Z</dcterms:modified>
</cp:coreProperties>
</file>